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0" name="Shape 70"/>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5" name="Shape 8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Shape 9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1" name="Shape 9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wrap="square"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wrap="square"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wrap="square"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wrap="square"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wrap="square"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wrap="square"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wrap="square"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wrap="square"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wrap="square"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9900"/>
        </a:solidFill>
      </p:bgPr>
    </p:bg>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rIns="91425" wrap="square" tIns="91425">
            <a:noAutofit/>
          </a:bodyPr>
          <a:lstStyle/>
          <a:p>
            <a:pPr lvl="0">
              <a:spcBef>
                <a:spcPts val="0"/>
              </a:spcBef>
              <a:buNone/>
            </a:pPr>
            <a:r>
              <a:rPr lang="en"/>
              <a:t>Last 2 Minutes</a:t>
            </a:r>
          </a:p>
        </p:txBody>
      </p:sp>
      <p:sp>
        <p:nvSpPr>
          <p:cNvPr id="55" name="Shape 55"/>
          <p:cNvSpPr txBox="1"/>
          <p:nvPr>
            <p:ph idx="1" type="subTitle"/>
          </p:nvPr>
        </p:nvSpPr>
        <p:spPr>
          <a:xfrm>
            <a:off x="311700" y="2834125"/>
            <a:ext cx="8520600" cy="792600"/>
          </a:xfrm>
          <a:prstGeom prst="rect">
            <a:avLst/>
          </a:prstGeom>
        </p:spPr>
        <p:txBody>
          <a:bodyPr anchorCtr="0" anchor="t" bIns="91425" lIns="91425" rIns="91425" wrap="square" tIns="91425">
            <a:noAutofit/>
          </a:bodyPr>
          <a:lstStyle/>
          <a:p>
            <a:pPr lvl="0">
              <a:spcBef>
                <a:spcPts val="0"/>
              </a:spcBef>
              <a:buNone/>
            </a:pPr>
            <a:r>
              <a:rPr lang="en"/>
              <a:t>FIBA</a:t>
            </a: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104" name="Shape 104"/>
        <p:cNvGrpSpPr/>
        <p:nvPr/>
      </p:nvGrpSpPr>
      <p:grpSpPr>
        <a:xfrm>
          <a:off x="0" y="0"/>
          <a:ext cx="0" cy="0"/>
          <a:chOff x="0" y="0"/>
          <a:chExt cx="0" cy="0"/>
        </a:xfrm>
      </p:grpSpPr>
      <p:sp>
        <p:nvSpPr>
          <p:cNvPr id="105" name="Shape 105"/>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Clr>
                <a:schemeClr val="dk1"/>
              </a:buClr>
              <a:buSzPct val="39285"/>
              <a:buFont typeface="Arial"/>
              <a:buNone/>
            </a:pPr>
            <a:r>
              <a:rPr lang="en"/>
              <a:t>Managing the last two minutes (continued)</a:t>
            </a:r>
          </a:p>
          <a:p>
            <a:pPr lvl="0">
              <a:spcBef>
                <a:spcPts val="0"/>
              </a:spcBef>
              <a:buNone/>
            </a:pPr>
            <a:r>
              <a:t/>
            </a:r>
            <a:endParaRPr/>
          </a:p>
        </p:txBody>
      </p:sp>
      <p:sp>
        <p:nvSpPr>
          <p:cNvPr id="106" name="Shape 106"/>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indent="-342900" lvl="0" marL="457200" rtl="0">
              <a:spcBef>
                <a:spcPts val="0"/>
              </a:spcBef>
              <a:spcAft>
                <a:spcPts val="0"/>
              </a:spcAft>
              <a:buSzPct val="100000"/>
            </a:pPr>
            <a:r>
              <a:rPr lang="en"/>
              <a:t>Use any timeout to talk to your partner about penalty, who has the possession arrow, where the ball is coming in. </a:t>
            </a:r>
          </a:p>
          <a:p>
            <a:pPr indent="-342900" lvl="0" marL="457200" rtl="0">
              <a:spcBef>
                <a:spcPts val="0"/>
              </a:spcBef>
              <a:spcAft>
                <a:spcPts val="0"/>
              </a:spcAft>
              <a:buSzPct val="100000"/>
            </a:pPr>
            <a:r>
              <a:rPr lang="en"/>
              <a:t>During pregame if you had time you should have gone over last shot responsibilities.</a:t>
            </a:r>
          </a:p>
          <a:p>
            <a:pPr indent="-342900" lvl="0" marL="457200" rtl="0">
              <a:spcBef>
                <a:spcPts val="0"/>
              </a:spcBef>
              <a:buSzPct val="100000"/>
            </a:pPr>
            <a:r>
              <a:rPr lang="en"/>
              <a:t>Eye contact with your partner before every throw in. </a:t>
            </a:r>
          </a:p>
          <a:p>
            <a:pPr lvl="0">
              <a:spcBef>
                <a:spcPts val="0"/>
              </a:spcBef>
              <a:buNone/>
            </a:pPr>
            <a:r>
              <a:rPr lang="en">
                <a:solidFill>
                  <a:srgbClr val="FF0000"/>
                </a:solidFill>
              </a:rPr>
              <a:t>Remember coaches/players/parents really only remember the last two minutes so work hard to the very end of the game. </a:t>
            </a: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xEl>
                                              <p:pRg end="0" st="0"/>
                                            </p:txEl>
                                          </p:spTgt>
                                        </p:tgtEl>
                                        <p:attrNameLst>
                                          <p:attrName>style.visibility</p:attrName>
                                        </p:attrNameLst>
                                      </p:cBhvr>
                                      <p:to>
                                        <p:strVal val="visible"/>
                                      </p:to>
                                    </p:set>
                                    <p:animEffect filter="fade" transition="in">
                                      <p:cBhvr>
                                        <p:cTn dur="1000"/>
                                        <p:tgtEl>
                                          <p:spTgt spid="10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xEl>
                                              <p:pRg end="1" st="1"/>
                                            </p:txEl>
                                          </p:spTgt>
                                        </p:tgtEl>
                                        <p:attrNameLst>
                                          <p:attrName>style.visibility</p:attrName>
                                        </p:attrNameLst>
                                      </p:cBhvr>
                                      <p:to>
                                        <p:strVal val="visible"/>
                                      </p:to>
                                    </p:set>
                                    <p:animEffect filter="fade" transition="in">
                                      <p:cBhvr>
                                        <p:cTn dur="1000"/>
                                        <p:tgtEl>
                                          <p:spTgt spid="10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xEl>
                                              <p:pRg end="2" st="2"/>
                                            </p:txEl>
                                          </p:spTgt>
                                        </p:tgtEl>
                                        <p:attrNameLst>
                                          <p:attrName>style.visibility</p:attrName>
                                        </p:attrNameLst>
                                      </p:cBhvr>
                                      <p:to>
                                        <p:strVal val="visible"/>
                                      </p:to>
                                    </p:set>
                                    <p:animEffect filter="fade" transition="in">
                                      <p:cBhvr>
                                        <p:cTn dur="1000"/>
                                        <p:tgtEl>
                                          <p:spTgt spid="10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xEl>
                                              <p:pRg end="3" st="3"/>
                                            </p:txEl>
                                          </p:spTgt>
                                        </p:tgtEl>
                                        <p:attrNameLst>
                                          <p:attrName>style.visibility</p:attrName>
                                        </p:attrNameLst>
                                      </p:cBhvr>
                                      <p:to>
                                        <p:strVal val="visible"/>
                                      </p:to>
                                    </p:set>
                                    <p:animEffect filter="fade" transition="in">
                                      <p:cBhvr>
                                        <p:cTn dur="1000"/>
                                        <p:tgtEl>
                                          <p:spTgt spid="10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en"/>
              <a:t>Stopping the Clock</a:t>
            </a:r>
          </a:p>
        </p:txBody>
      </p:sp>
      <p:sp>
        <p:nvSpPr>
          <p:cNvPr id="61" name="Shape 61"/>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indent="-342900" lvl="0" marL="914400" rtl="0">
              <a:spcBef>
                <a:spcPts val="0"/>
              </a:spcBef>
              <a:spcAft>
                <a:spcPts val="0"/>
              </a:spcAft>
              <a:buSzPct val="100000"/>
            </a:pPr>
            <a:r>
              <a:rPr lang="en"/>
              <a:t>After a made basket in the last 2 minutes of the 4th period and any extra periods the clock is to stop as soon as the entire ball crosses the mesh. </a:t>
            </a:r>
          </a:p>
          <a:p>
            <a:pPr indent="-342900" lvl="0" marL="914400" rtl="0">
              <a:spcBef>
                <a:spcPts val="0"/>
              </a:spcBef>
              <a:spcAft>
                <a:spcPts val="0"/>
              </a:spcAft>
              <a:buSzPct val="100000"/>
            </a:pPr>
            <a:r>
              <a:rPr lang="en"/>
              <a:t>Referee will raise hand hand to chop in time when the ball has contacted a player after an endline throw in. </a:t>
            </a:r>
          </a:p>
          <a:p>
            <a:pPr indent="-342900" lvl="0" marL="914400" rtl="0">
              <a:spcBef>
                <a:spcPts val="0"/>
              </a:spcBef>
              <a:spcAft>
                <a:spcPts val="0"/>
              </a:spcAft>
              <a:buClr>
                <a:srgbClr val="FF0000"/>
              </a:buClr>
              <a:buSzPct val="100000"/>
            </a:pPr>
            <a:r>
              <a:rPr lang="en">
                <a:solidFill>
                  <a:srgbClr val="FF0000"/>
                </a:solidFill>
              </a:rPr>
              <a:t>Let your scores table know when it is close to 2 minutes and remind them to stop the clock after ball has passed through the mesh.</a:t>
            </a:r>
          </a:p>
          <a:p>
            <a:pPr indent="-342900" lvl="0" marL="914400" rtl="0">
              <a:spcBef>
                <a:spcPts val="0"/>
              </a:spcBef>
              <a:buClr>
                <a:srgbClr val="FF0000"/>
              </a:buClr>
              <a:buSzPct val="100000"/>
            </a:pPr>
            <a:r>
              <a:rPr lang="en">
                <a:solidFill>
                  <a:srgbClr val="FF0000"/>
                </a:solidFill>
              </a:rPr>
              <a:t>If the table does not stop the clock, referee is to blow whistle to stop clock and adjust the time accordingly. (This is not an opportunity for scoring team to sub!)</a:t>
            </a: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xEl>
                                              <p:pRg end="0" st="0"/>
                                            </p:txEl>
                                          </p:spTgt>
                                        </p:tgtEl>
                                        <p:attrNameLst>
                                          <p:attrName>style.visibility</p:attrName>
                                        </p:attrNameLst>
                                      </p:cBhvr>
                                      <p:to>
                                        <p:strVal val="visible"/>
                                      </p:to>
                                    </p:set>
                                    <p:animEffect filter="fade" transition="in">
                                      <p:cBhvr>
                                        <p:cTn dur="1000"/>
                                        <p:tgtEl>
                                          <p:spTgt spid="6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xEl>
                                              <p:pRg end="1" st="1"/>
                                            </p:txEl>
                                          </p:spTgt>
                                        </p:tgtEl>
                                        <p:attrNameLst>
                                          <p:attrName>style.visibility</p:attrName>
                                        </p:attrNameLst>
                                      </p:cBhvr>
                                      <p:to>
                                        <p:strVal val="visible"/>
                                      </p:to>
                                    </p:set>
                                    <p:animEffect filter="fade" transition="in">
                                      <p:cBhvr>
                                        <p:cTn dur="1000"/>
                                        <p:tgtEl>
                                          <p:spTgt spid="6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xEl>
                                              <p:pRg end="2" st="2"/>
                                            </p:txEl>
                                          </p:spTgt>
                                        </p:tgtEl>
                                        <p:attrNameLst>
                                          <p:attrName>style.visibility</p:attrName>
                                        </p:attrNameLst>
                                      </p:cBhvr>
                                      <p:to>
                                        <p:strVal val="visible"/>
                                      </p:to>
                                    </p:set>
                                    <p:animEffect filter="fade" transition="in">
                                      <p:cBhvr>
                                        <p:cTn dur="1000"/>
                                        <p:tgtEl>
                                          <p:spTgt spid="6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xEl>
                                              <p:pRg end="3" st="3"/>
                                            </p:txEl>
                                          </p:spTgt>
                                        </p:tgtEl>
                                        <p:attrNameLst>
                                          <p:attrName>style.visibility</p:attrName>
                                        </p:attrNameLst>
                                      </p:cBhvr>
                                      <p:to>
                                        <p:strVal val="visible"/>
                                      </p:to>
                                    </p:set>
                                    <p:animEffect filter="fade" transition="in">
                                      <p:cBhvr>
                                        <p:cTn dur="1000"/>
                                        <p:tgtEl>
                                          <p:spTgt spid="61">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Clr>
                <a:schemeClr val="dk1"/>
              </a:buClr>
              <a:buSzPct val="39285"/>
              <a:buFont typeface="Arial"/>
              <a:buNone/>
            </a:pPr>
            <a:r>
              <a:rPr lang="en"/>
              <a:t>Time Outs</a:t>
            </a:r>
          </a:p>
        </p:txBody>
      </p:sp>
      <p:sp>
        <p:nvSpPr>
          <p:cNvPr id="67" name="Shape 67"/>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indent="-342900" lvl="0" marL="914400" rtl="0">
              <a:lnSpc>
                <a:spcPct val="100000"/>
              </a:lnSpc>
              <a:spcBef>
                <a:spcPts val="0"/>
              </a:spcBef>
              <a:spcAft>
                <a:spcPts val="0"/>
              </a:spcAft>
              <a:buClr>
                <a:schemeClr val="dk1"/>
              </a:buClr>
              <a:buSzPct val="100000"/>
              <a:buChar char="●"/>
            </a:pPr>
            <a:r>
              <a:rPr lang="en">
                <a:solidFill>
                  <a:schemeClr val="dk1"/>
                </a:solidFill>
              </a:rPr>
              <a:t>Once last two minutes of the 4th quarter the maximum timeouts a team has is 2.</a:t>
            </a:r>
          </a:p>
          <a:p>
            <a:pPr lvl="0" rtl="0">
              <a:lnSpc>
                <a:spcPct val="100000"/>
              </a:lnSpc>
              <a:spcBef>
                <a:spcPts val="0"/>
              </a:spcBef>
              <a:spcAft>
                <a:spcPts val="0"/>
              </a:spcAft>
              <a:buClr>
                <a:schemeClr val="dk1"/>
              </a:buClr>
              <a:buSzPct val="45833"/>
              <a:buFont typeface="Arial"/>
              <a:buNone/>
            </a:pPr>
            <a:r>
              <a:t/>
            </a:r>
            <a:endParaRPr sz="2400">
              <a:solidFill>
                <a:schemeClr val="dk1"/>
              </a:solidFill>
            </a:endParaRPr>
          </a:p>
          <a:p>
            <a:pPr lvl="0" rtl="0">
              <a:lnSpc>
                <a:spcPct val="100000"/>
              </a:lnSpc>
              <a:spcBef>
                <a:spcPts val="0"/>
              </a:spcBef>
              <a:spcAft>
                <a:spcPts val="0"/>
              </a:spcAft>
              <a:buClr>
                <a:schemeClr val="dk1"/>
              </a:buClr>
              <a:buSzPct val="61111"/>
              <a:buFont typeface="Arial"/>
              <a:buNone/>
            </a:pPr>
            <a:r>
              <a:rPr lang="en">
                <a:solidFill>
                  <a:srgbClr val="FF0000"/>
                </a:solidFill>
              </a:rPr>
              <a:t>Team A who has 3 timeouts requests a timeout at 2:25 left in the 4th quarter, the first stoppage of play only occurs at 1:51 left in 4th quarter. Team is granted a timeout, how many remaining timeouts does that team have?</a:t>
            </a:r>
          </a:p>
          <a:p>
            <a:pPr lvl="0" rtl="0">
              <a:lnSpc>
                <a:spcPct val="100000"/>
              </a:lnSpc>
              <a:spcBef>
                <a:spcPts val="0"/>
              </a:spcBef>
              <a:spcAft>
                <a:spcPts val="0"/>
              </a:spcAft>
              <a:buClr>
                <a:schemeClr val="dk1"/>
              </a:buClr>
              <a:buSzPct val="61111"/>
              <a:buFont typeface="Arial"/>
              <a:buNone/>
            </a:pPr>
            <a:r>
              <a:t/>
            </a:r>
            <a:endParaRPr>
              <a:solidFill>
                <a:srgbClr val="FF0000"/>
              </a:solidFill>
            </a:endParaRPr>
          </a:p>
          <a:p>
            <a:pPr lvl="0" rtl="0">
              <a:lnSpc>
                <a:spcPct val="100000"/>
              </a:lnSpc>
              <a:spcBef>
                <a:spcPts val="0"/>
              </a:spcBef>
              <a:spcAft>
                <a:spcPts val="0"/>
              </a:spcAft>
              <a:buClr>
                <a:schemeClr val="dk1"/>
              </a:buClr>
              <a:buSzPct val="61111"/>
              <a:buFont typeface="Arial"/>
              <a:buNone/>
            </a:pPr>
            <a:r>
              <a:rPr lang="en">
                <a:solidFill>
                  <a:srgbClr val="FF0000"/>
                </a:solidFill>
              </a:rPr>
              <a:t>ONE</a:t>
            </a:r>
          </a:p>
          <a:p>
            <a:pPr lvl="0" rtl="0">
              <a:lnSpc>
                <a:spcPct val="100000"/>
              </a:lnSpc>
              <a:spcBef>
                <a:spcPts val="0"/>
              </a:spcBef>
              <a:spcAft>
                <a:spcPts val="0"/>
              </a:spcAft>
              <a:buClr>
                <a:schemeClr val="dk1"/>
              </a:buClr>
              <a:buSzPct val="61111"/>
              <a:buFont typeface="Arial"/>
              <a:buNone/>
            </a:pPr>
            <a:r>
              <a:t/>
            </a:r>
            <a:endParaRPr>
              <a:solidFill>
                <a:srgbClr val="FF0000"/>
              </a:solidFill>
            </a:endParaRPr>
          </a:p>
          <a:p>
            <a:pPr indent="-342900" lvl="0" marL="914400" rtl="0">
              <a:lnSpc>
                <a:spcPct val="100000"/>
              </a:lnSpc>
              <a:spcBef>
                <a:spcPts val="0"/>
              </a:spcBef>
              <a:spcAft>
                <a:spcPts val="0"/>
              </a:spcAft>
              <a:buClr>
                <a:schemeClr val="dk1"/>
              </a:buClr>
              <a:buSzPct val="100000"/>
              <a:buChar char="●"/>
            </a:pPr>
            <a:r>
              <a:rPr lang="en">
                <a:solidFill>
                  <a:schemeClr val="dk1"/>
                </a:solidFill>
              </a:rPr>
              <a:t>Timeout taken by team on offense will be administered opposite table at the throw in line, must only be passed in front court.</a:t>
            </a:r>
          </a:p>
          <a:p>
            <a:pPr lvl="0">
              <a:spcBef>
                <a:spcPts val="0"/>
              </a:spcBef>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0" st="0"/>
                                            </p:txEl>
                                          </p:spTgt>
                                        </p:tgtEl>
                                        <p:attrNameLst>
                                          <p:attrName>style.visibility</p:attrName>
                                        </p:attrNameLst>
                                      </p:cBhvr>
                                      <p:to>
                                        <p:strVal val="visible"/>
                                      </p:to>
                                    </p:set>
                                    <p:animEffect filter="fade" transition="in">
                                      <p:cBhvr>
                                        <p:cTn dur="1000"/>
                                        <p:tgtEl>
                                          <p:spTgt spid="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1" st="1"/>
                                            </p:txEl>
                                          </p:spTgt>
                                        </p:tgtEl>
                                        <p:attrNameLst>
                                          <p:attrName>style.visibility</p:attrName>
                                        </p:attrNameLst>
                                      </p:cBhvr>
                                      <p:to>
                                        <p:strVal val="visible"/>
                                      </p:to>
                                    </p:set>
                                    <p:animEffect filter="fade" transition="in">
                                      <p:cBhvr>
                                        <p:cTn dur="1000"/>
                                        <p:tgtEl>
                                          <p:spTgt spid="6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2" st="2"/>
                                            </p:txEl>
                                          </p:spTgt>
                                        </p:tgtEl>
                                        <p:attrNameLst>
                                          <p:attrName>style.visibility</p:attrName>
                                        </p:attrNameLst>
                                      </p:cBhvr>
                                      <p:to>
                                        <p:strVal val="visible"/>
                                      </p:to>
                                    </p:set>
                                    <p:animEffect filter="fade" transition="in">
                                      <p:cBhvr>
                                        <p:cTn dur="1000"/>
                                        <p:tgtEl>
                                          <p:spTgt spid="6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3" st="3"/>
                                            </p:txEl>
                                          </p:spTgt>
                                        </p:tgtEl>
                                        <p:attrNameLst>
                                          <p:attrName>style.visibility</p:attrName>
                                        </p:attrNameLst>
                                      </p:cBhvr>
                                      <p:to>
                                        <p:strVal val="visible"/>
                                      </p:to>
                                    </p:set>
                                    <p:animEffect filter="fade" transition="in">
                                      <p:cBhvr>
                                        <p:cTn dur="1000"/>
                                        <p:tgtEl>
                                          <p:spTgt spid="6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4" st="4"/>
                                            </p:txEl>
                                          </p:spTgt>
                                        </p:tgtEl>
                                        <p:attrNameLst>
                                          <p:attrName>style.visibility</p:attrName>
                                        </p:attrNameLst>
                                      </p:cBhvr>
                                      <p:to>
                                        <p:strVal val="visible"/>
                                      </p:to>
                                    </p:set>
                                    <p:animEffect filter="fade" transition="in">
                                      <p:cBhvr>
                                        <p:cTn dur="1000"/>
                                        <p:tgtEl>
                                          <p:spTgt spid="6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5" st="5"/>
                                            </p:txEl>
                                          </p:spTgt>
                                        </p:tgtEl>
                                        <p:attrNameLst>
                                          <p:attrName>style.visibility</p:attrName>
                                        </p:attrNameLst>
                                      </p:cBhvr>
                                      <p:to>
                                        <p:strVal val="visible"/>
                                      </p:to>
                                    </p:set>
                                    <p:animEffect filter="fade" transition="in">
                                      <p:cBhvr>
                                        <p:cTn dur="1000"/>
                                        <p:tgtEl>
                                          <p:spTgt spid="6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6" st="6"/>
                                            </p:txEl>
                                          </p:spTgt>
                                        </p:tgtEl>
                                        <p:attrNameLst>
                                          <p:attrName>style.visibility</p:attrName>
                                        </p:attrNameLst>
                                      </p:cBhvr>
                                      <p:to>
                                        <p:strVal val="visible"/>
                                      </p:to>
                                    </p:set>
                                    <p:animEffect filter="fade" transition="in">
                                      <p:cBhvr>
                                        <p:cTn dur="1000"/>
                                        <p:tgtEl>
                                          <p:spTgt spid="6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7" st="7"/>
                                            </p:txEl>
                                          </p:spTgt>
                                        </p:tgtEl>
                                        <p:attrNameLst>
                                          <p:attrName>style.visibility</p:attrName>
                                        </p:attrNameLst>
                                      </p:cBhvr>
                                      <p:to>
                                        <p:strVal val="visible"/>
                                      </p:to>
                                    </p:set>
                                    <p:animEffect filter="fade" transition="in">
                                      <p:cBhvr>
                                        <p:cTn dur="1000"/>
                                        <p:tgtEl>
                                          <p:spTgt spid="67">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71" name="Shape 71"/>
        <p:cNvGrpSpPr/>
        <p:nvPr/>
      </p:nvGrpSpPr>
      <p:grpSpPr>
        <a:xfrm>
          <a:off x="0" y="0"/>
          <a:ext cx="0" cy="0"/>
          <a:chOff x="0" y="0"/>
          <a:chExt cx="0" cy="0"/>
        </a:xfrm>
      </p:grpSpPr>
      <p:sp>
        <p:nvSpPr>
          <p:cNvPr id="72" name="Shape 72"/>
          <p:cNvSpPr txBox="1"/>
          <p:nvPr>
            <p:ph type="title"/>
          </p:nvPr>
        </p:nvSpPr>
        <p:spPr>
          <a:xfrm>
            <a:off x="311700" y="445025"/>
            <a:ext cx="8520600" cy="4278600"/>
          </a:xfrm>
          <a:prstGeom prst="rect">
            <a:avLst/>
          </a:prstGeom>
        </p:spPr>
        <p:txBody>
          <a:bodyPr anchorCtr="0" anchor="t" bIns="91425" lIns="91425" rIns="91425" wrap="square" tIns="91425">
            <a:noAutofit/>
          </a:bodyPr>
          <a:lstStyle/>
          <a:p>
            <a:pPr lvl="0">
              <a:spcBef>
                <a:spcPts val="0"/>
              </a:spcBef>
              <a:buNone/>
            </a:pPr>
            <a:r>
              <a:rPr lang="en" sz="1800">
                <a:solidFill>
                  <a:srgbClr val="FF0000"/>
                </a:solidFill>
              </a:rPr>
              <a:t>With 1:25 left in the game, A2 is dribbling the ball in the frontcourt when the ball is deflected by B1 into Team A’s backcourt. While trying to retrieve the ball, B4 fouls A2 in the backcourt with 8 seconds on the shot clock. Team B’s second foul in the period. Team A is granted a timeout. </a:t>
            </a:r>
          </a:p>
          <a:p>
            <a:pPr lvl="0">
              <a:spcBef>
                <a:spcPts val="0"/>
              </a:spcBef>
              <a:buNone/>
            </a:pPr>
            <a:r>
              <a:t/>
            </a:r>
            <a:endParaRPr sz="1800">
              <a:solidFill>
                <a:srgbClr val="FF0000"/>
              </a:solidFill>
            </a:endParaRPr>
          </a:p>
          <a:p>
            <a:pPr indent="-342900" lvl="0" marL="457200" rtl="0">
              <a:spcBef>
                <a:spcPts val="0"/>
              </a:spcBef>
              <a:buClr>
                <a:srgbClr val="000000"/>
              </a:buClr>
              <a:buSzPct val="100000"/>
              <a:buAutoNum type="alphaUcPeriod"/>
            </a:pPr>
            <a:r>
              <a:rPr lang="en" sz="1800">
                <a:solidFill>
                  <a:srgbClr val="000000"/>
                </a:solidFill>
              </a:rPr>
              <a:t>Where is the throw in?</a:t>
            </a:r>
          </a:p>
          <a:p>
            <a:pPr lvl="0" rtl="0">
              <a:spcBef>
                <a:spcPts val="0"/>
              </a:spcBef>
              <a:buNone/>
            </a:pPr>
            <a:r>
              <a:t/>
            </a:r>
            <a:endParaRPr sz="1800">
              <a:solidFill>
                <a:srgbClr val="000000"/>
              </a:solidFill>
            </a:endParaRPr>
          </a:p>
          <a:p>
            <a:pPr indent="-342900" lvl="0" marL="914400" rtl="0">
              <a:spcBef>
                <a:spcPts val="0"/>
              </a:spcBef>
              <a:buClr>
                <a:srgbClr val="FF0000"/>
              </a:buClr>
              <a:buSzPct val="100000"/>
              <a:buChar char="●"/>
            </a:pPr>
            <a:r>
              <a:rPr lang="en" sz="1800">
                <a:solidFill>
                  <a:srgbClr val="FF0000"/>
                </a:solidFill>
              </a:rPr>
              <a:t>Front court, opposite table, throw in line</a:t>
            </a:r>
          </a:p>
          <a:p>
            <a:pPr lvl="0" rtl="0">
              <a:spcBef>
                <a:spcPts val="0"/>
              </a:spcBef>
              <a:buNone/>
            </a:pPr>
            <a:r>
              <a:t/>
            </a:r>
            <a:endParaRPr sz="1800">
              <a:solidFill>
                <a:srgbClr val="000000"/>
              </a:solidFill>
            </a:endParaRPr>
          </a:p>
          <a:p>
            <a:pPr lvl="0" rtl="0">
              <a:spcBef>
                <a:spcPts val="0"/>
              </a:spcBef>
              <a:buNone/>
            </a:pPr>
            <a:r>
              <a:t/>
            </a:r>
            <a:endParaRPr sz="1800">
              <a:solidFill>
                <a:srgbClr val="000000"/>
              </a:solidFill>
            </a:endParaRPr>
          </a:p>
          <a:p>
            <a:pPr lvl="0" rtl="0">
              <a:spcBef>
                <a:spcPts val="0"/>
              </a:spcBef>
              <a:buNone/>
            </a:pPr>
            <a:r>
              <a:rPr lang="en" sz="1800">
                <a:solidFill>
                  <a:srgbClr val="000000"/>
                </a:solidFill>
              </a:rPr>
              <a:t>B.    What time should be on the shot clock?</a:t>
            </a:r>
          </a:p>
          <a:p>
            <a:pPr lvl="0" rtl="0">
              <a:spcBef>
                <a:spcPts val="0"/>
              </a:spcBef>
              <a:buNone/>
            </a:pPr>
            <a:r>
              <a:t/>
            </a:r>
            <a:endParaRPr sz="1800">
              <a:solidFill>
                <a:srgbClr val="000000"/>
              </a:solidFill>
            </a:endParaRPr>
          </a:p>
          <a:p>
            <a:pPr indent="-342900" lvl="0" marL="914400">
              <a:spcBef>
                <a:spcPts val="0"/>
              </a:spcBef>
              <a:buClr>
                <a:srgbClr val="FF0000"/>
              </a:buClr>
              <a:buSzPct val="100000"/>
              <a:buChar char="●"/>
            </a:pPr>
            <a:r>
              <a:rPr lang="en" sz="1800">
                <a:solidFill>
                  <a:srgbClr val="FF0000"/>
                </a:solidFill>
              </a:rPr>
              <a:t>14 seconds….if the throw in stayed in backcourt would have been 24, but because advanced it is like the foul was in the front, therefore 14.</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0" st="0"/>
                                            </p:txEl>
                                          </p:spTgt>
                                        </p:tgtEl>
                                        <p:attrNameLst>
                                          <p:attrName>style.visibility</p:attrName>
                                        </p:attrNameLst>
                                      </p:cBhvr>
                                      <p:to>
                                        <p:strVal val="visible"/>
                                      </p:to>
                                    </p:set>
                                    <p:animEffect filter="fade" transition="in">
                                      <p:cBhvr>
                                        <p:cTn dur="1000"/>
                                        <p:tgtEl>
                                          <p:spTgt spid="7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1" st="1"/>
                                            </p:txEl>
                                          </p:spTgt>
                                        </p:tgtEl>
                                        <p:attrNameLst>
                                          <p:attrName>style.visibility</p:attrName>
                                        </p:attrNameLst>
                                      </p:cBhvr>
                                      <p:to>
                                        <p:strVal val="visible"/>
                                      </p:to>
                                    </p:set>
                                    <p:animEffect filter="fade" transition="in">
                                      <p:cBhvr>
                                        <p:cTn dur="1000"/>
                                        <p:tgtEl>
                                          <p:spTgt spid="7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2" st="2"/>
                                            </p:txEl>
                                          </p:spTgt>
                                        </p:tgtEl>
                                        <p:attrNameLst>
                                          <p:attrName>style.visibility</p:attrName>
                                        </p:attrNameLst>
                                      </p:cBhvr>
                                      <p:to>
                                        <p:strVal val="visible"/>
                                      </p:to>
                                    </p:set>
                                    <p:animEffect filter="fade" transition="in">
                                      <p:cBhvr>
                                        <p:cTn dur="1000"/>
                                        <p:tgtEl>
                                          <p:spTgt spid="7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3" st="3"/>
                                            </p:txEl>
                                          </p:spTgt>
                                        </p:tgtEl>
                                        <p:attrNameLst>
                                          <p:attrName>style.visibility</p:attrName>
                                        </p:attrNameLst>
                                      </p:cBhvr>
                                      <p:to>
                                        <p:strVal val="visible"/>
                                      </p:to>
                                    </p:set>
                                    <p:animEffect filter="fade" transition="in">
                                      <p:cBhvr>
                                        <p:cTn dur="1000"/>
                                        <p:tgtEl>
                                          <p:spTgt spid="7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4" st="4"/>
                                            </p:txEl>
                                          </p:spTgt>
                                        </p:tgtEl>
                                        <p:attrNameLst>
                                          <p:attrName>style.visibility</p:attrName>
                                        </p:attrNameLst>
                                      </p:cBhvr>
                                      <p:to>
                                        <p:strVal val="visible"/>
                                      </p:to>
                                    </p:set>
                                    <p:animEffect filter="fade" transition="in">
                                      <p:cBhvr>
                                        <p:cTn dur="1000"/>
                                        <p:tgtEl>
                                          <p:spTgt spid="7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5" st="5"/>
                                            </p:txEl>
                                          </p:spTgt>
                                        </p:tgtEl>
                                        <p:attrNameLst>
                                          <p:attrName>style.visibility</p:attrName>
                                        </p:attrNameLst>
                                      </p:cBhvr>
                                      <p:to>
                                        <p:strVal val="visible"/>
                                      </p:to>
                                    </p:set>
                                    <p:animEffect filter="fade" transition="in">
                                      <p:cBhvr>
                                        <p:cTn dur="1000"/>
                                        <p:tgtEl>
                                          <p:spTgt spid="7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6" st="6"/>
                                            </p:txEl>
                                          </p:spTgt>
                                        </p:tgtEl>
                                        <p:attrNameLst>
                                          <p:attrName>style.visibility</p:attrName>
                                        </p:attrNameLst>
                                      </p:cBhvr>
                                      <p:to>
                                        <p:strVal val="visible"/>
                                      </p:to>
                                    </p:set>
                                    <p:animEffect filter="fade" transition="in">
                                      <p:cBhvr>
                                        <p:cTn dur="1000"/>
                                        <p:tgtEl>
                                          <p:spTgt spid="72">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7" st="7"/>
                                            </p:txEl>
                                          </p:spTgt>
                                        </p:tgtEl>
                                        <p:attrNameLst>
                                          <p:attrName>style.visibility</p:attrName>
                                        </p:attrNameLst>
                                      </p:cBhvr>
                                      <p:to>
                                        <p:strVal val="visible"/>
                                      </p:to>
                                    </p:set>
                                    <p:animEffect filter="fade" transition="in">
                                      <p:cBhvr>
                                        <p:cTn dur="1000"/>
                                        <p:tgtEl>
                                          <p:spTgt spid="72">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8" st="8"/>
                                            </p:txEl>
                                          </p:spTgt>
                                        </p:tgtEl>
                                        <p:attrNameLst>
                                          <p:attrName>style.visibility</p:attrName>
                                        </p:attrNameLst>
                                      </p:cBhvr>
                                      <p:to>
                                        <p:strVal val="visible"/>
                                      </p:to>
                                    </p:set>
                                    <p:animEffect filter="fade" transition="in">
                                      <p:cBhvr>
                                        <p:cTn dur="1000"/>
                                        <p:tgtEl>
                                          <p:spTgt spid="72">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9" st="9"/>
                                            </p:txEl>
                                          </p:spTgt>
                                        </p:tgtEl>
                                        <p:attrNameLst>
                                          <p:attrName>style.visibility</p:attrName>
                                        </p:attrNameLst>
                                      </p:cBhvr>
                                      <p:to>
                                        <p:strVal val="visible"/>
                                      </p:to>
                                    </p:set>
                                    <p:animEffect filter="fade" transition="in">
                                      <p:cBhvr>
                                        <p:cTn dur="1000"/>
                                        <p:tgtEl>
                                          <p:spTgt spid="72">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76" name="Shape 76"/>
        <p:cNvGrpSpPr/>
        <p:nvPr/>
      </p:nvGrpSpPr>
      <p:grpSpPr>
        <a:xfrm>
          <a:off x="0" y="0"/>
          <a:ext cx="0" cy="0"/>
          <a:chOff x="0" y="0"/>
          <a:chExt cx="0" cy="0"/>
        </a:xfrm>
      </p:grpSpPr>
      <p:sp>
        <p:nvSpPr>
          <p:cNvPr id="77" name="Shape 77"/>
          <p:cNvSpPr txBox="1"/>
          <p:nvPr>
            <p:ph type="title"/>
          </p:nvPr>
        </p:nvSpPr>
        <p:spPr>
          <a:xfrm>
            <a:off x="311700" y="445025"/>
            <a:ext cx="8520600" cy="4418400"/>
          </a:xfrm>
          <a:prstGeom prst="rect">
            <a:avLst/>
          </a:prstGeom>
        </p:spPr>
        <p:txBody>
          <a:bodyPr anchorCtr="0" anchor="t" bIns="91425" lIns="91425" rIns="91425" wrap="square" tIns="91425">
            <a:noAutofit/>
          </a:bodyPr>
          <a:lstStyle/>
          <a:p>
            <a:pPr lvl="0" rtl="0">
              <a:spcBef>
                <a:spcPts val="0"/>
              </a:spcBef>
              <a:buNone/>
            </a:pPr>
            <a:r>
              <a:rPr lang="en" sz="1800">
                <a:solidFill>
                  <a:srgbClr val="FF0000"/>
                </a:solidFill>
              </a:rPr>
              <a:t>With less than 2 minutes left in the 4th, A4 has dribbled for 6 seconds in Team A’s backcourt when B4 taps ball out of bounds. Team A is awarded a timeout. </a:t>
            </a:r>
          </a:p>
          <a:p>
            <a:pPr lvl="0" rtl="0">
              <a:spcBef>
                <a:spcPts val="0"/>
              </a:spcBef>
              <a:buNone/>
            </a:pPr>
            <a:r>
              <a:t/>
            </a:r>
            <a:endParaRPr sz="1800">
              <a:solidFill>
                <a:srgbClr val="FF0000"/>
              </a:solidFill>
            </a:endParaRPr>
          </a:p>
          <a:p>
            <a:pPr indent="-342900" lvl="0" marL="457200" rtl="0">
              <a:spcBef>
                <a:spcPts val="0"/>
              </a:spcBef>
              <a:buClr>
                <a:srgbClr val="000000"/>
              </a:buClr>
              <a:buSzPct val="100000"/>
              <a:buAutoNum type="alphaUcPeriod"/>
            </a:pPr>
            <a:r>
              <a:rPr lang="en" sz="1800">
                <a:solidFill>
                  <a:srgbClr val="000000"/>
                </a:solidFill>
              </a:rPr>
              <a:t>Where is the throw in?</a:t>
            </a:r>
          </a:p>
          <a:p>
            <a:pPr lvl="0" rtl="0">
              <a:spcBef>
                <a:spcPts val="0"/>
              </a:spcBef>
              <a:buNone/>
            </a:pPr>
            <a:r>
              <a:t/>
            </a:r>
            <a:endParaRPr sz="1800">
              <a:solidFill>
                <a:srgbClr val="000000"/>
              </a:solidFill>
            </a:endParaRPr>
          </a:p>
          <a:p>
            <a:pPr indent="-342900" lvl="0" marL="914400" rtl="0">
              <a:spcBef>
                <a:spcPts val="0"/>
              </a:spcBef>
              <a:buClr>
                <a:srgbClr val="FF0000"/>
              </a:buClr>
              <a:buSzPct val="100000"/>
              <a:buChar char="●"/>
            </a:pPr>
            <a:r>
              <a:rPr lang="en" sz="1800">
                <a:solidFill>
                  <a:srgbClr val="FF0000"/>
                </a:solidFill>
              </a:rPr>
              <a:t>Front court, opposite table, throw in line</a:t>
            </a:r>
          </a:p>
          <a:p>
            <a:pPr lvl="0" rtl="0">
              <a:spcBef>
                <a:spcPts val="0"/>
              </a:spcBef>
              <a:buNone/>
            </a:pPr>
            <a:r>
              <a:t/>
            </a:r>
            <a:endParaRPr sz="1800">
              <a:solidFill>
                <a:srgbClr val="000000"/>
              </a:solidFill>
            </a:endParaRPr>
          </a:p>
          <a:p>
            <a:pPr indent="-342900" lvl="0" marL="457200" rtl="0">
              <a:spcBef>
                <a:spcPts val="0"/>
              </a:spcBef>
              <a:buClr>
                <a:srgbClr val="000000"/>
              </a:buClr>
              <a:buSzPct val="100000"/>
              <a:buAutoNum type="alphaUcPeriod"/>
            </a:pPr>
            <a:r>
              <a:rPr lang="en" sz="1800">
                <a:solidFill>
                  <a:srgbClr val="000000"/>
                </a:solidFill>
              </a:rPr>
              <a:t>How much time left on shot clock?</a:t>
            </a:r>
          </a:p>
          <a:p>
            <a:pPr lvl="0" rtl="0">
              <a:spcBef>
                <a:spcPts val="0"/>
              </a:spcBef>
              <a:buNone/>
            </a:pPr>
            <a:r>
              <a:t/>
            </a:r>
            <a:endParaRPr sz="1800">
              <a:solidFill>
                <a:srgbClr val="000000"/>
              </a:solidFill>
            </a:endParaRPr>
          </a:p>
          <a:p>
            <a:pPr indent="-342900" lvl="0" marL="914400" rtl="0">
              <a:spcBef>
                <a:spcPts val="0"/>
              </a:spcBef>
              <a:buClr>
                <a:srgbClr val="FF0000"/>
              </a:buClr>
              <a:buSzPct val="100000"/>
              <a:buChar char="●"/>
            </a:pPr>
            <a:r>
              <a:rPr lang="en" sz="1800">
                <a:solidFill>
                  <a:srgbClr val="FF0000"/>
                </a:solidFill>
              </a:rPr>
              <a:t>18 seconds.</a:t>
            </a:r>
          </a:p>
          <a:p>
            <a:pPr lvl="0" rtl="0">
              <a:spcBef>
                <a:spcPts val="0"/>
              </a:spcBef>
              <a:buNone/>
            </a:pPr>
            <a:r>
              <a:t/>
            </a:r>
            <a:endParaRPr sz="1800">
              <a:solidFill>
                <a:srgbClr val="FF0000"/>
              </a:solidFill>
            </a:endParaRPr>
          </a:p>
          <a:p>
            <a:pPr lvl="0">
              <a:spcBef>
                <a:spcPts val="0"/>
              </a:spcBef>
              <a:buNone/>
            </a:pPr>
            <a:r>
              <a:t/>
            </a:r>
            <a:endParaRPr sz="1800">
              <a:solidFill>
                <a:srgbClr val="FF00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0" st="0"/>
                                            </p:txEl>
                                          </p:spTgt>
                                        </p:tgtEl>
                                        <p:attrNameLst>
                                          <p:attrName>style.visibility</p:attrName>
                                        </p:attrNameLst>
                                      </p:cBhvr>
                                      <p:to>
                                        <p:strVal val="visible"/>
                                      </p:to>
                                    </p:set>
                                    <p:animEffect filter="fade" transition="in">
                                      <p:cBhvr>
                                        <p:cTn dur="1000"/>
                                        <p:tgtEl>
                                          <p:spTgt spid="7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1" st="1"/>
                                            </p:txEl>
                                          </p:spTgt>
                                        </p:tgtEl>
                                        <p:attrNameLst>
                                          <p:attrName>style.visibility</p:attrName>
                                        </p:attrNameLst>
                                      </p:cBhvr>
                                      <p:to>
                                        <p:strVal val="visible"/>
                                      </p:to>
                                    </p:set>
                                    <p:animEffect filter="fade" transition="in">
                                      <p:cBhvr>
                                        <p:cTn dur="1000"/>
                                        <p:tgtEl>
                                          <p:spTgt spid="7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2" st="2"/>
                                            </p:txEl>
                                          </p:spTgt>
                                        </p:tgtEl>
                                        <p:attrNameLst>
                                          <p:attrName>style.visibility</p:attrName>
                                        </p:attrNameLst>
                                      </p:cBhvr>
                                      <p:to>
                                        <p:strVal val="visible"/>
                                      </p:to>
                                    </p:set>
                                    <p:animEffect filter="fade" transition="in">
                                      <p:cBhvr>
                                        <p:cTn dur="1000"/>
                                        <p:tgtEl>
                                          <p:spTgt spid="7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3" st="3"/>
                                            </p:txEl>
                                          </p:spTgt>
                                        </p:tgtEl>
                                        <p:attrNameLst>
                                          <p:attrName>style.visibility</p:attrName>
                                        </p:attrNameLst>
                                      </p:cBhvr>
                                      <p:to>
                                        <p:strVal val="visible"/>
                                      </p:to>
                                    </p:set>
                                    <p:animEffect filter="fade" transition="in">
                                      <p:cBhvr>
                                        <p:cTn dur="1000"/>
                                        <p:tgtEl>
                                          <p:spTgt spid="7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4" st="4"/>
                                            </p:txEl>
                                          </p:spTgt>
                                        </p:tgtEl>
                                        <p:attrNameLst>
                                          <p:attrName>style.visibility</p:attrName>
                                        </p:attrNameLst>
                                      </p:cBhvr>
                                      <p:to>
                                        <p:strVal val="visible"/>
                                      </p:to>
                                    </p:set>
                                    <p:animEffect filter="fade" transition="in">
                                      <p:cBhvr>
                                        <p:cTn dur="1000"/>
                                        <p:tgtEl>
                                          <p:spTgt spid="7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5" st="5"/>
                                            </p:txEl>
                                          </p:spTgt>
                                        </p:tgtEl>
                                        <p:attrNameLst>
                                          <p:attrName>style.visibility</p:attrName>
                                        </p:attrNameLst>
                                      </p:cBhvr>
                                      <p:to>
                                        <p:strVal val="visible"/>
                                      </p:to>
                                    </p:set>
                                    <p:animEffect filter="fade" transition="in">
                                      <p:cBhvr>
                                        <p:cTn dur="1000"/>
                                        <p:tgtEl>
                                          <p:spTgt spid="7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6" st="6"/>
                                            </p:txEl>
                                          </p:spTgt>
                                        </p:tgtEl>
                                        <p:attrNameLst>
                                          <p:attrName>style.visibility</p:attrName>
                                        </p:attrNameLst>
                                      </p:cBhvr>
                                      <p:to>
                                        <p:strVal val="visible"/>
                                      </p:to>
                                    </p:set>
                                    <p:animEffect filter="fade" transition="in">
                                      <p:cBhvr>
                                        <p:cTn dur="1000"/>
                                        <p:tgtEl>
                                          <p:spTgt spid="7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7" st="7"/>
                                            </p:txEl>
                                          </p:spTgt>
                                        </p:tgtEl>
                                        <p:attrNameLst>
                                          <p:attrName>style.visibility</p:attrName>
                                        </p:attrNameLst>
                                      </p:cBhvr>
                                      <p:to>
                                        <p:strVal val="visible"/>
                                      </p:to>
                                    </p:set>
                                    <p:animEffect filter="fade" transition="in">
                                      <p:cBhvr>
                                        <p:cTn dur="1000"/>
                                        <p:tgtEl>
                                          <p:spTgt spid="77">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8" st="8"/>
                                            </p:txEl>
                                          </p:spTgt>
                                        </p:tgtEl>
                                        <p:attrNameLst>
                                          <p:attrName>style.visibility</p:attrName>
                                        </p:attrNameLst>
                                      </p:cBhvr>
                                      <p:to>
                                        <p:strVal val="visible"/>
                                      </p:to>
                                    </p:set>
                                    <p:animEffect filter="fade" transition="in">
                                      <p:cBhvr>
                                        <p:cTn dur="1000"/>
                                        <p:tgtEl>
                                          <p:spTgt spid="77">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9" st="9"/>
                                            </p:txEl>
                                          </p:spTgt>
                                        </p:tgtEl>
                                        <p:attrNameLst>
                                          <p:attrName>style.visibility</p:attrName>
                                        </p:attrNameLst>
                                      </p:cBhvr>
                                      <p:to>
                                        <p:strVal val="visible"/>
                                      </p:to>
                                    </p:set>
                                    <p:animEffect filter="fade" transition="in">
                                      <p:cBhvr>
                                        <p:cTn dur="1000"/>
                                        <p:tgtEl>
                                          <p:spTgt spid="77">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xEl>
                                              <p:pRg end="10" st="10"/>
                                            </p:txEl>
                                          </p:spTgt>
                                        </p:tgtEl>
                                        <p:attrNameLst>
                                          <p:attrName>style.visibility</p:attrName>
                                        </p:attrNameLst>
                                      </p:cBhvr>
                                      <p:to>
                                        <p:strVal val="visible"/>
                                      </p:to>
                                    </p:set>
                                    <p:animEffect filter="fade" transition="in">
                                      <p:cBhvr>
                                        <p:cTn dur="1000"/>
                                        <p:tgtEl>
                                          <p:spTgt spid="77">
                                            <p:txEl>
                                              <p:pRg end="10" st="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81" name="Shape 81"/>
        <p:cNvGrpSpPr/>
        <p:nvPr/>
      </p:nvGrpSpPr>
      <p:grpSpPr>
        <a:xfrm>
          <a:off x="0" y="0"/>
          <a:ext cx="0" cy="0"/>
          <a:chOff x="0" y="0"/>
          <a:chExt cx="0" cy="0"/>
        </a:xfrm>
      </p:grpSpPr>
      <p:sp>
        <p:nvSpPr>
          <p:cNvPr id="82" name="Shape 82"/>
          <p:cNvSpPr txBox="1"/>
          <p:nvPr>
            <p:ph type="title"/>
          </p:nvPr>
        </p:nvSpPr>
        <p:spPr>
          <a:xfrm>
            <a:off x="311700" y="445025"/>
            <a:ext cx="8520600" cy="4488600"/>
          </a:xfrm>
          <a:prstGeom prst="rect">
            <a:avLst/>
          </a:prstGeom>
        </p:spPr>
        <p:txBody>
          <a:bodyPr anchorCtr="0" anchor="t" bIns="91425" lIns="91425" rIns="91425" wrap="square" tIns="91425">
            <a:noAutofit/>
          </a:bodyPr>
          <a:lstStyle/>
          <a:p>
            <a:pPr lvl="0">
              <a:spcBef>
                <a:spcPts val="0"/>
              </a:spcBef>
              <a:buNone/>
            </a:pPr>
            <a:r>
              <a:rPr lang="en" sz="1800">
                <a:solidFill>
                  <a:srgbClr val="FF0000"/>
                </a:solidFill>
              </a:rPr>
              <a:t>With less than 2 minutes left in the 4th, B5 commits an unsportsmanlike foul on A5 who is dribbling in his backcourt. The shot clock shows 18, team A is granted a time-out. Following the two free throws….</a:t>
            </a:r>
          </a:p>
          <a:p>
            <a:pPr lvl="0">
              <a:spcBef>
                <a:spcPts val="0"/>
              </a:spcBef>
              <a:buNone/>
            </a:pPr>
            <a:r>
              <a:t/>
            </a:r>
            <a:endParaRPr sz="1800">
              <a:solidFill>
                <a:srgbClr val="FF0000"/>
              </a:solidFill>
            </a:endParaRPr>
          </a:p>
          <a:p>
            <a:pPr indent="-342900" lvl="0" marL="457200" rtl="0">
              <a:spcBef>
                <a:spcPts val="0"/>
              </a:spcBef>
              <a:buClr>
                <a:srgbClr val="000000"/>
              </a:buClr>
              <a:buSzPct val="100000"/>
              <a:buAutoNum type="alphaUcPeriod"/>
            </a:pPr>
            <a:r>
              <a:rPr lang="en" sz="1800">
                <a:solidFill>
                  <a:srgbClr val="000000"/>
                </a:solidFill>
              </a:rPr>
              <a:t>Where will the ball be thrown in from?</a:t>
            </a:r>
          </a:p>
          <a:p>
            <a:pPr lvl="0" rtl="0">
              <a:spcBef>
                <a:spcPts val="0"/>
              </a:spcBef>
              <a:buNone/>
            </a:pPr>
            <a:r>
              <a:t/>
            </a:r>
            <a:endParaRPr sz="1800">
              <a:solidFill>
                <a:srgbClr val="000000"/>
              </a:solidFill>
            </a:endParaRPr>
          </a:p>
          <a:p>
            <a:pPr indent="-342900" lvl="0" marL="914400" rtl="0">
              <a:spcBef>
                <a:spcPts val="0"/>
              </a:spcBef>
              <a:buClr>
                <a:srgbClr val="FF0000"/>
              </a:buClr>
              <a:buSzPct val="100000"/>
              <a:buChar char="●"/>
            </a:pPr>
            <a:r>
              <a:rPr lang="en" sz="1800">
                <a:solidFill>
                  <a:srgbClr val="FF0000"/>
                </a:solidFill>
              </a:rPr>
              <a:t>Straddling the center line</a:t>
            </a:r>
          </a:p>
          <a:p>
            <a:pPr lvl="0" rtl="0">
              <a:spcBef>
                <a:spcPts val="0"/>
              </a:spcBef>
              <a:buNone/>
            </a:pPr>
            <a:r>
              <a:t/>
            </a:r>
            <a:endParaRPr sz="1800">
              <a:solidFill>
                <a:srgbClr val="000000"/>
              </a:solidFill>
            </a:endParaRPr>
          </a:p>
          <a:p>
            <a:pPr indent="-342900" lvl="0" marL="457200" rtl="0">
              <a:spcBef>
                <a:spcPts val="0"/>
              </a:spcBef>
              <a:buClr>
                <a:srgbClr val="000000"/>
              </a:buClr>
              <a:buSzPct val="100000"/>
              <a:buAutoNum type="alphaUcPeriod"/>
            </a:pPr>
            <a:r>
              <a:rPr lang="en" sz="1800">
                <a:solidFill>
                  <a:srgbClr val="000000"/>
                </a:solidFill>
              </a:rPr>
              <a:t>What will be the time on the shot clock?</a:t>
            </a:r>
          </a:p>
          <a:p>
            <a:pPr lvl="0" rtl="0">
              <a:spcBef>
                <a:spcPts val="0"/>
              </a:spcBef>
              <a:buNone/>
            </a:pPr>
            <a:r>
              <a:t/>
            </a:r>
            <a:endParaRPr sz="1800">
              <a:solidFill>
                <a:srgbClr val="000000"/>
              </a:solidFill>
            </a:endParaRPr>
          </a:p>
          <a:p>
            <a:pPr indent="-342900" lvl="0" marL="914400">
              <a:spcBef>
                <a:spcPts val="0"/>
              </a:spcBef>
              <a:buClr>
                <a:srgbClr val="FF0000"/>
              </a:buClr>
              <a:buSzPct val="100000"/>
              <a:buChar char="●"/>
            </a:pPr>
            <a:r>
              <a:rPr lang="en" sz="1800">
                <a:solidFill>
                  <a:srgbClr val="FF0000"/>
                </a:solidFill>
              </a:rPr>
              <a:t>24</a:t>
            </a:r>
          </a:p>
          <a:p>
            <a:pPr lvl="0">
              <a:spcBef>
                <a:spcPts val="0"/>
              </a:spcBef>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0" st="0"/>
                                            </p:txEl>
                                          </p:spTgt>
                                        </p:tgtEl>
                                        <p:attrNameLst>
                                          <p:attrName>style.visibility</p:attrName>
                                        </p:attrNameLst>
                                      </p:cBhvr>
                                      <p:to>
                                        <p:strVal val="visible"/>
                                      </p:to>
                                    </p:set>
                                    <p:animEffect filter="fade" transition="in">
                                      <p:cBhvr>
                                        <p:cTn dur="1000"/>
                                        <p:tgtEl>
                                          <p:spTgt spid="8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1" st="1"/>
                                            </p:txEl>
                                          </p:spTgt>
                                        </p:tgtEl>
                                        <p:attrNameLst>
                                          <p:attrName>style.visibility</p:attrName>
                                        </p:attrNameLst>
                                      </p:cBhvr>
                                      <p:to>
                                        <p:strVal val="visible"/>
                                      </p:to>
                                    </p:set>
                                    <p:animEffect filter="fade" transition="in">
                                      <p:cBhvr>
                                        <p:cTn dur="1000"/>
                                        <p:tgtEl>
                                          <p:spTgt spid="8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2" st="2"/>
                                            </p:txEl>
                                          </p:spTgt>
                                        </p:tgtEl>
                                        <p:attrNameLst>
                                          <p:attrName>style.visibility</p:attrName>
                                        </p:attrNameLst>
                                      </p:cBhvr>
                                      <p:to>
                                        <p:strVal val="visible"/>
                                      </p:to>
                                    </p:set>
                                    <p:animEffect filter="fade" transition="in">
                                      <p:cBhvr>
                                        <p:cTn dur="1000"/>
                                        <p:tgtEl>
                                          <p:spTgt spid="8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3" st="3"/>
                                            </p:txEl>
                                          </p:spTgt>
                                        </p:tgtEl>
                                        <p:attrNameLst>
                                          <p:attrName>style.visibility</p:attrName>
                                        </p:attrNameLst>
                                      </p:cBhvr>
                                      <p:to>
                                        <p:strVal val="visible"/>
                                      </p:to>
                                    </p:set>
                                    <p:animEffect filter="fade" transition="in">
                                      <p:cBhvr>
                                        <p:cTn dur="1000"/>
                                        <p:tgtEl>
                                          <p:spTgt spid="8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4" st="4"/>
                                            </p:txEl>
                                          </p:spTgt>
                                        </p:tgtEl>
                                        <p:attrNameLst>
                                          <p:attrName>style.visibility</p:attrName>
                                        </p:attrNameLst>
                                      </p:cBhvr>
                                      <p:to>
                                        <p:strVal val="visible"/>
                                      </p:to>
                                    </p:set>
                                    <p:animEffect filter="fade" transition="in">
                                      <p:cBhvr>
                                        <p:cTn dur="1000"/>
                                        <p:tgtEl>
                                          <p:spTgt spid="8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5" st="5"/>
                                            </p:txEl>
                                          </p:spTgt>
                                        </p:tgtEl>
                                        <p:attrNameLst>
                                          <p:attrName>style.visibility</p:attrName>
                                        </p:attrNameLst>
                                      </p:cBhvr>
                                      <p:to>
                                        <p:strVal val="visible"/>
                                      </p:to>
                                    </p:set>
                                    <p:animEffect filter="fade" transition="in">
                                      <p:cBhvr>
                                        <p:cTn dur="1000"/>
                                        <p:tgtEl>
                                          <p:spTgt spid="8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6" st="6"/>
                                            </p:txEl>
                                          </p:spTgt>
                                        </p:tgtEl>
                                        <p:attrNameLst>
                                          <p:attrName>style.visibility</p:attrName>
                                        </p:attrNameLst>
                                      </p:cBhvr>
                                      <p:to>
                                        <p:strVal val="visible"/>
                                      </p:to>
                                    </p:set>
                                    <p:animEffect filter="fade" transition="in">
                                      <p:cBhvr>
                                        <p:cTn dur="1000"/>
                                        <p:tgtEl>
                                          <p:spTgt spid="82">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7" st="7"/>
                                            </p:txEl>
                                          </p:spTgt>
                                        </p:tgtEl>
                                        <p:attrNameLst>
                                          <p:attrName>style.visibility</p:attrName>
                                        </p:attrNameLst>
                                      </p:cBhvr>
                                      <p:to>
                                        <p:strVal val="visible"/>
                                      </p:to>
                                    </p:set>
                                    <p:animEffect filter="fade" transition="in">
                                      <p:cBhvr>
                                        <p:cTn dur="1000"/>
                                        <p:tgtEl>
                                          <p:spTgt spid="82">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8" st="8"/>
                                            </p:txEl>
                                          </p:spTgt>
                                        </p:tgtEl>
                                        <p:attrNameLst>
                                          <p:attrName>style.visibility</p:attrName>
                                        </p:attrNameLst>
                                      </p:cBhvr>
                                      <p:to>
                                        <p:strVal val="visible"/>
                                      </p:to>
                                    </p:set>
                                    <p:animEffect filter="fade" transition="in">
                                      <p:cBhvr>
                                        <p:cTn dur="1000"/>
                                        <p:tgtEl>
                                          <p:spTgt spid="82">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xEl>
                                              <p:pRg end="9" st="9"/>
                                            </p:txEl>
                                          </p:spTgt>
                                        </p:tgtEl>
                                        <p:attrNameLst>
                                          <p:attrName>style.visibility</p:attrName>
                                        </p:attrNameLst>
                                      </p:cBhvr>
                                      <p:to>
                                        <p:strVal val="visible"/>
                                      </p:to>
                                    </p:set>
                                    <p:animEffect filter="fade" transition="in">
                                      <p:cBhvr>
                                        <p:cTn dur="1000"/>
                                        <p:tgtEl>
                                          <p:spTgt spid="82">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86" name="Shape 86"/>
        <p:cNvGrpSpPr/>
        <p:nvPr/>
      </p:nvGrpSpPr>
      <p:grpSpPr>
        <a:xfrm>
          <a:off x="0" y="0"/>
          <a:ext cx="0" cy="0"/>
          <a:chOff x="0" y="0"/>
          <a:chExt cx="0" cy="0"/>
        </a:xfrm>
      </p:grpSpPr>
      <p:sp>
        <p:nvSpPr>
          <p:cNvPr id="87" name="Shape 87"/>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Clr>
                <a:schemeClr val="dk1"/>
              </a:buClr>
              <a:buSzPct val="39285"/>
              <a:buFont typeface="Arial"/>
              <a:buNone/>
            </a:pPr>
            <a:r>
              <a:rPr lang="en"/>
              <a:t>Substitutions</a:t>
            </a:r>
          </a:p>
        </p:txBody>
      </p:sp>
      <p:sp>
        <p:nvSpPr>
          <p:cNvPr id="88" name="Shape 88"/>
          <p:cNvSpPr txBox="1"/>
          <p:nvPr>
            <p:ph idx="1" type="body"/>
          </p:nvPr>
        </p:nvSpPr>
        <p:spPr>
          <a:xfrm>
            <a:off x="311700" y="1152475"/>
            <a:ext cx="8520600" cy="3781200"/>
          </a:xfrm>
          <a:prstGeom prst="rect">
            <a:avLst/>
          </a:prstGeom>
        </p:spPr>
        <p:txBody>
          <a:bodyPr anchorCtr="0" anchor="t" bIns="91425" lIns="91425" rIns="91425" wrap="square" tIns="91425">
            <a:noAutofit/>
          </a:bodyPr>
          <a:lstStyle/>
          <a:p>
            <a:pPr indent="-342900" lvl="0" marL="914400" rtl="0">
              <a:lnSpc>
                <a:spcPct val="100000"/>
              </a:lnSpc>
              <a:spcBef>
                <a:spcPts val="0"/>
              </a:spcBef>
              <a:spcAft>
                <a:spcPts val="0"/>
              </a:spcAft>
              <a:buClr>
                <a:schemeClr val="dk1"/>
              </a:buClr>
              <a:buSzPct val="100000"/>
              <a:buChar char="●"/>
            </a:pPr>
            <a:r>
              <a:rPr lang="en">
                <a:solidFill>
                  <a:schemeClr val="dk1"/>
                </a:solidFill>
              </a:rPr>
              <a:t>In the last 2 minutes of the 4th period and any overtime period the team that has been scored on has an opportunity to make a sub if that sub has checked in at the table.</a:t>
            </a:r>
          </a:p>
          <a:p>
            <a:pPr indent="-342900" lvl="0" marL="914400" rtl="0">
              <a:lnSpc>
                <a:spcPct val="100000"/>
              </a:lnSpc>
              <a:spcBef>
                <a:spcPts val="0"/>
              </a:spcBef>
              <a:spcAft>
                <a:spcPts val="0"/>
              </a:spcAft>
              <a:buClr>
                <a:schemeClr val="dk1"/>
              </a:buClr>
              <a:buSzPct val="100000"/>
              <a:buChar char="●"/>
            </a:pPr>
            <a:r>
              <a:rPr lang="en">
                <a:solidFill>
                  <a:schemeClr val="dk1"/>
                </a:solidFill>
              </a:rPr>
              <a:t>If scoring team also has a player at the table they may also sub.</a:t>
            </a:r>
          </a:p>
          <a:p>
            <a:pPr indent="-342900" lvl="0" marL="914400" rtl="0">
              <a:lnSpc>
                <a:spcPct val="100000"/>
              </a:lnSpc>
              <a:spcBef>
                <a:spcPts val="0"/>
              </a:spcBef>
              <a:spcAft>
                <a:spcPts val="0"/>
              </a:spcAft>
              <a:buClr>
                <a:schemeClr val="dk1"/>
              </a:buClr>
              <a:buSzPct val="100000"/>
              <a:buChar char="●"/>
            </a:pPr>
            <a:r>
              <a:rPr lang="en">
                <a:solidFill>
                  <a:schemeClr val="dk1"/>
                </a:solidFill>
              </a:rPr>
              <a:t>If the table mistakenly sounds the horn and the referee blows their whistle for a sub and the team is not allowed to sub, we will not allow the substitute to enter the game.</a:t>
            </a:r>
          </a:p>
          <a:p>
            <a:pPr lvl="0" rtl="0">
              <a:lnSpc>
                <a:spcPct val="100000"/>
              </a:lnSpc>
              <a:spcBef>
                <a:spcPts val="0"/>
              </a:spcBef>
              <a:spcAft>
                <a:spcPts val="0"/>
              </a:spcAft>
              <a:buNone/>
            </a:pPr>
            <a:r>
              <a:t/>
            </a:r>
            <a:endParaRPr>
              <a:solidFill>
                <a:schemeClr val="dk1"/>
              </a:solidFill>
            </a:endParaRPr>
          </a:p>
          <a:p>
            <a:pPr lvl="0" rtl="0">
              <a:lnSpc>
                <a:spcPct val="100000"/>
              </a:lnSpc>
              <a:spcBef>
                <a:spcPts val="0"/>
              </a:spcBef>
              <a:spcAft>
                <a:spcPts val="0"/>
              </a:spcAft>
              <a:buClr>
                <a:schemeClr val="dk1"/>
              </a:buClr>
              <a:buSzPct val="61111"/>
              <a:buFont typeface="Arial"/>
              <a:buNone/>
            </a:pPr>
            <a:r>
              <a:t/>
            </a:r>
            <a:endParaRPr>
              <a:solidFill>
                <a:schemeClr val="dk1"/>
              </a:solidFill>
            </a:endParaRPr>
          </a:p>
          <a:p>
            <a:pPr lvl="0" rtl="0">
              <a:lnSpc>
                <a:spcPct val="100000"/>
              </a:lnSpc>
              <a:spcBef>
                <a:spcPts val="0"/>
              </a:spcBef>
              <a:spcAft>
                <a:spcPts val="0"/>
              </a:spcAft>
              <a:buClr>
                <a:schemeClr val="dk1"/>
              </a:buClr>
              <a:buSzPct val="61111"/>
              <a:buFont typeface="Arial"/>
              <a:buNone/>
            </a:pPr>
            <a:r>
              <a:rPr lang="en">
                <a:solidFill>
                  <a:srgbClr val="FF0000"/>
                </a:solidFill>
              </a:rPr>
              <a:t>This needs to communicated to our table, and we must be aware so if table does not sound horn we blow whistle and permit the sub. </a:t>
            </a:r>
          </a:p>
          <a:p>
            <a:pPr lvl="0">
              <a:spcBef>
                <a:spcPts val="0"/>
              </a:spcBef>
              <a:buNone/>
            </a:pPr>
            <a:r>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0" st="0"/>
                                            </p:txEl>
                                          </p:spTgt>
                                        </p:tgtEl>
                                        <p:attrNameLst>
                                          <p:attrName>style.visibility</p:attrName>
                                        </p:attrNameLst>
                                      </p:cBhvr>
                                      <p:to>
                                        <p:strVal val="visible"/>
                                      </p:to>
                                    </p:set>
                                    <p:animEffect filter="fade" transition="in">
                                      <p:cBhvr>
                                        <p:cTn dur="1000"/>
                                        <p:tgtEl>
                                          <p:spTgt spid="8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1" st="1"/>
                                            </p:txEl>
                                          </p:spTgt>
                                        </p:tgtEl>
                                        <p:attrNameLst>
                                          <p:attrName>style.visibility</p:attrName>
                                        </p:attrNameLst>
                                      </p:cBhvr>
                                      <p:to>
                                        <p:strVal val="visible"/>
                                      </p:to>
                                    </p:set>
                                    <p:animEffect filter="fade" transition="in">
                                      <p:cBhvr>
                                        <p:cTn dur="1000"/>
                                        <p:tgtEl>
                                          <p:spTgt spid="8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2" st="2"/>
                                            </p:txEl>
                                          </p:spTgt>
                                        </p:tgtEl>
                                        <p:attrNameLst>
                                          <p:attrName>style.visibility</p:attrName>
                                        </p:attrNameLst>
                                      </p:cBhvr>
                                      <p:to>
                                        <p:strVal val="visible"/>
                                      </p:to>
                                    </p:set>
                                    <p:animEffect filter="fade" transition="in">
                                      <p:cBhvr>
                                        <p:cTn dur="1000"/>
                                        <p:tgtEl>
                                          <p:spTgt spid="8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3" st="3"/>
                                            </p:txEl>
                                          </p:spTgt>
                                        </p:tgtEl>
                                        <p:attrNameLst>
                                          <p:attrName>style.visibility</p:attrName>
                                        </p:attrNameLst>
                                      </p:cBhvr>
                                      <p:to>
                                        <p:strVal val="visible"/>
                                      </p:to>
                                    </p:set>
                                    <p:animEffect filter="fade" transition="in">
                                      <p:cBhvr>
                                        <p:cTn dur="1000"/>
                                        <p:tgtEl>
                                          <p:spTgt spid="8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4" st="4"/>
                                            </p:txEl>
                                          </p:spTgt>
                                        </p:tgtEl>
                                        <p:attrNameLst>
                                          <p:attrName>style.visibility</p:attrName>
                                        </p:attrNameLst>
                                      </p:cBhvr>
                                      <p:to>
                                        <p:strVal val="visible"/>
                                      </p:to>
                                    </p:set>
                                    <p:animEffect filter="fade" transition="in">
                                      <p:cBhvr>
                                        <p:cTn dur="1000"/>
                                        <p:tgtEl>
                                          <p:spTgt spid="8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5" st="5"/>
                                            </p:txEl>
                                          </p:spTgt>
                                        </p:tgtEl>
                                        <p:attrNameLst>
                                          <p:attrName>style.visibility</p:attrName>
                                        </p:attrNameLst>
                                      </p:cBhvr>
                                      <p:to>
                                        <p:strVal val="visible"/>
                                      </p:to>
                                    </p:set>
                                    <p:animEffect filter="fade" transition="in">
                                      <p:cBhvr>
                                        <p:cTn dur="1000"/>
                                        <p:tgtEl>
                                          <p:spTgt spid="8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xEl>
                                              <p:pRg end="6" st="6"/>
                                            </p:txEl>
                                          </p:spTgt>
                                        </p:tgtEl>
                                        <p:attrNameLst>
                                          <p:attrName>style.visibility</p:attrName>
                                        </p:attrNameLst>
                                      </p:cBhvr>
                                      <p:to>
                                        <p:strVal val="visible"/>
                                      </p:to>
                                    </p:set>
                                    <p:animEffect filter="fade" transition="in">
                                      <p:cBhvr>
                                        <p:cTn dur="1000"/>
                                        <p:tgtEl>
                                          <p:spTgt spid="88">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92" name="Shape 92"/>
        <p:cNvGrpSpPr/>
        <p:nvPr/>
      </p:nvGrpSpPr>
      <p:grpSpPr>
        <a:xfrm>
          <a:off x="0" y="0"/>
          <a:ext cx="0" cy="0"/>
          <a:chOff x="0" y="0"/>
          <a:chExt cx="0" cy="0"/>
        </a:xfrm>
      </p:grpSpPr>
      <p:sp>
        <p:nvSpPr>
          <p:cNvPr id="93" name="Shape 93"/>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Clr>
                <a:schemeClr val="dk1"/>
              </a:buClr>
              <a:buSzPct val="39285"/>
              <a:buFont typeface="Arial"/>
              <a:buNone/>
            </a:pPr>
            <a:r>
              <a:rPr lang="en"/>
              <a:t>Unsportsmanlike Foul</a:t>
            </a:r>
          </a:p>
        </p:txBody>
      </p:sp>
      <p:sp>
        <p:nvSpPr>
          <p:cNvPr id="94" name="Shape 94"/>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indent="-342900" lvl="0" marL="914400" rtl="0">
              <a:lnSpc>
                <a:spcPct val="100000"/>
              </a:lnSpc>
              <a:spcBef>
                <a:spcPts val="0"/>
              </a:spcBef>
              <a:spcAft>
                <a:spcPts val="0"/>
              </a:spcAft>
              <a:buClr>
                <a:schemeClr val="dk1"/>
              </a:buClr>
              <a:buSzPct val="100000"/>
              <a:buChar char="●"/>
            </a:pPr>
            <a:r>
              <a:rPr lang="en">
                <a:solidFill>
                  <a:schemeClr val="dk1"/>
                </a:solidFill>
              </a:rPr>
              <a:t>Contact by the defensive player on an opponent on the court during the last 2 minutes in the 4th period and in each extra period, when the ball is out of bounds for a throw in and </a:t>
            </a:r>
            <a:r>
              <a:rPr lang="en" u="sng">
                <a:solidFill>
                  <a:schemeClr val="dk1"/>
                </a:solidFill>
              </a:rPr>
              <a:t>still in the hands</a:t>
            </a:r>
            <a:r>
              <a:rPr lang="en">
                <a:solidFill>
                  <a:schemeClr val="dk1"/>
                </a:solidFill>
              </a:rPr>
              <a:t> of the official or at the disposal of the player taking the throw in.</a:t>
            </a:r>
          </a:p>
          <a:p>
            <a:pPr lvl="0" rtl="0">
              <a:lnSpc>
                <a:spcPct val="100000"/>
              </a:lnSpc>
              <a:spcBef>
                <a:spcPts val="0"/>
              </a:spcBef>
              <a:spcAft>
                <a:spcPts val="0"/>
              </a:spcAft>
              <a:buClr>
                <a:schemeClr val="dk1"/>
              </a:buClr>
              <a:buSzPct val="61111"/>
              <a:buFont typeface="Arial"/>
              <a:buNone/>
            </a:pPr>
            <a:r>
              <a:t/>
            </a:r>
            <a:endParaRPr>
              <a:solidFill>
                <a:schemeClr val="dk1"/>
              </a:solidFill>
            </a:endParaRPr>
          </a:p>
          <a:p>
            <a:pPr lvl="0" rtl="0">
              <a:lnSpc>
                <a:spcPct val="100000"/>
              </a:lnSpc>
              <a:spcBef>
                <a:spcPts val="0"/>
              </a:spcBef>
              <a:spcAft>
                <a:spcPts val="0"/>
              </a:spcAft>
              <a:buClr>
                <a:schemeClr val="dk1"/>
              </a:buClr>
              <a:buSzPct val="61111"/>
              <a:buFont typeface="Arial"/>
              <a:buNone/>
            </a:pPr>
            <a:r>
              <a:rPr lang="en">
                <a:solidFill>
                  <a:srgbClr val="FF0000"/>
                </a:solidFill>
              </a:rPr>
              <a:t>Result: 2 free throws and throw in will be straddling center.</a:t>
            </a: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xEl>
                                              <p:pRg end="0" st="0"/>
                                            </p:txEl>
                                          </p:spTgt>
                                        </p:tgtEl>
                                        <p:attrNameLst>
                                          <p:attrName>style.visibility</p:attrName>
                                        </p:attrNameLst>
                                      </p:cBhvr>
                                      <p:to>
                                        <p:strVal val="visible"/>
                                      </p:to>
                                    </p:set>
                                    <p:animEffect filter="fade" transition="in">
                                      <p:cBhvr>
                                        <p:cTn dur="1000"/>
                                        <p:tgtEl>
                                          <p:spTgt spid="9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xEl>
                                              <p:pRg end="1" st="1"/>
                                            </p:txEl>
                                          </p:spTgt>
                                        </p:tgtEl>
                                        <p:attrNameLst>
                                          <p:attrName>style.visibility</p:attrName>
                                        </p:attrNameLst>
                                      </p:cBhvr>
                                      <p:to>
                                        <p:strVal val="visible"/>
                                      </p:to>
                                    </p:set>
                                    <p:animEffect filter="fade" transition="in">
                                      <p:cBhvr>
                                        <p:cTn dur="1000"/>
                                        <p:tgtEl>
                                          <p:spTgt spid="9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xEl>
                                              <p:pRg end="2" st="2"/>
                                            </p:txEl>
                                          </p:spTgt>
                                        </p:tgtEl>
                                        <p:attrNameLst>
                                          <p:attrName>style.visibility</p:attrName>
                                        </p:attrNameLst>
                                      </p:cBhvr>
                                      <p:to>
                                        <p:strVal val="visible"/>
                                      </p:to>
                                    </p:set>
                                    <p:animEffect filter="fade" transition="in">
                                      <p:cBhvr>
                                        <p:cTn dur="1000"/>
                                        <p:tgtEl>
                                          <p:spTgt spid="94">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4"/>
        </a:solidFill>
      </p:bgPr>
    </p:bg>
    <p:spTree>
      <p:nvGrpSpPr>
        <p:cNvPr id="98" name="Shape 98"/>
        <p:cNvGrpSpPr/>
        <p:nvPr/>
      </p:nvGrpSpPr>
      <p:grpSpPr>
        <a:xfrm>
          <a:off x="0" y="0"/>
          <a:ext cx="0" cy="0"/>
          <a:chOff x="0" y="0"/>
          <a:chExt cx="0" cy="0"/>
        </a:xfrm>
      </p:grpSpPr>
      <p:sp>
        <p:nvSpPr>
          <p:cNvPr id="99" name="Shape 99"/>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en"/>
              <a:t>Managing the last two minutes</a:t>
            </a:r>
          </a:p>
        </p:txBody>
      </p:sp>
      <p:sp>
        <p:nvSpPr>
          <p:cNvPr id="100" name="Shape 100"/>
          <p:cNvSpPr txBox="1"/>
          <p:nvPr>
            <p:ph idx="1" type="body"/>
          </p:nvPr>
        </p:nvSpPr>
        <p:spPr>
          <a:xfrm>
            <a:off x="311700" y="1152475"/>
            <a:ext cx="8520600" cy="3676200"/>
          </a:xfrm>
          <a:prstGeom prst="rect">
            <a:avLst/>
          </a:prstGeom>
        </p:spPr>
        <p:txBody>
          <a:bodyPr anchorCtr="0" anchor="t" bIns="91425" lIns="91425" rIns="91425" wrap="square" tIns="91425">
            <a:noAutofit/>
          </a:bodyPr>
          <a:lstStyle/>
          <a:p>
            <a:pPr indent="-342900" lvl="0" marL="457200" rtl="0">
              <a:spcBef>
                <a:spcPts val="0"/>
              </a:spcBef>
              <a:spcAft>
                <a:spcPts val="0"/>
              </a:spcAft>
              <a:buSzPct val="100000"/>
            </a:pPr>
            <a:r>
              <a:rPr lang="en"/>
              <a:t>If a team is behind we should be aware that they might foul so let the team and coach (if you are comfortable) “make sure you go for the ball”</a:t>
            </a:r>
          </a:p>
          <a:p>
            <a:pPr indent="-342900" lvl="0" marL="457200" rtl="0">
              <a:spcBef>
                <a:spcPts val="0"/>
              </a:spcBef>
              <a:spcAft>
                <a:spcPts val="0"/>
              </a:spcAft>
              <a:buSzPct val="100000"/>
            </a:pPr>
            <a:r>
              <a:rPr lang="en"/>
              <a:t>Do not be afraid of calling an unsportsmanlike foul if warranted.</a:t>
            </a:r>
          </a:p>
          <a:p>
            <a:pPr indent="-342900" lvl="0" marL="457200" rtl="0">
              <a:spcBef>
                <a:spcPts val="0"/>
              </a:spcBef>
              <a:spcAft>
                <a:spcPts val="0"/>
              </a:spcAft>
              <a:buSzPct val="100000"/>
            </a:pPr>
            <a:r>
              <a:rPr lang="en"/>
              <a:t>If you have let a lot go in terms of coach being vocal, this is not the time to handout a technical (unless definitely warranted) this will come with experience and knowing the feel of the game.</a:t>
            </a:r>
          </a:p>
          <a:p>
            <a:pPr indent="-342900" lvl="0" marL="457200" rtl="0">
              <a:spcBef>
                <a:spcPts val="0"/>
              </a:spcBef>
              <a:spcAft>
                <a:spcPts val="0"/>
              </a:spcAft>
              <a:buSzPct val="100000"/>
            </a:pPr>
            <a:r>
              <a:rPr lang="en"/>
              <a:t>Eyes on shot clock, game clock. Makes us look we are into the game and time will not be questioned.</a:t>
            </a:r>
          </a:p>
          <a:p>
            <a:pPr indent="-342900" lvl="0" marL="457200">
              <a:spcBef>
                <a:spcPts val="0"/>
              </a:spcBef>
              <a:buSzPct val="100000"/>
            </a:pPr>
            <a:r>
              <a:rPr lang="en"/>
              <a:t>Be aware of fouls, who is in penalty. Looks so much cleaner after a foul to head right to the line instead of administering a throw in an horn sounds letting us know we are in penalty.</a:t>
            </a: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0" st="0"/>
                                            </p:txEl>
                                          </p:spTgt>
                                        </p:tgtEl>
                                        <p:attrNameLst>
                                          <p:attrName>style.visibility</p:attrName>
                                        </p:attrNameLst>
                                      </p:cBhvr>
                                      <p:to>
                                        <p:strVal val="visible"/>
                                      </p:to>
                                    </p:set>
                                    <p:animEffect filter="fade" transition="in">
                                      <p:cBhvr>
                                        <p:cTn dur="1000"/>
                                        <p:tgtEl>
                                          <p:spTgt spid="10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1" st="1"/>
                                            </p:txEl>
                                          </p:spTgt>
                                        </p:tgtEl>
                                        <p:attrNameLst>
                                          <p:attrName>style.visibility</p:attrName>
                                        </p:attrNameLst>
                                      </p:cBhvr>
                                      <p:to>
                                        <p:strVal val="visible"/>
                                      </p:to>
                                    </p:set>
                                    <p:animEffect filter="fade" transition="in">
                                      <p:cBhvr>
                                        <p:cTn dur="1000"/>
                                        <p:tgtEl>
                                          <p:spTgt spid="10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2" st="2"/>
                                            </p:txEl>
                                          </p:spTgt>
                                        </p:tgtEl>
                                        <p:attrNameLst>
                                          <p:attrName>style.visibility</p:attrName>
                                        </p:attrNameLst>
                                      </p:cBhvr>
                                      <p:to>
                                        <p:strVal val="visible"/>
                                      </p:to>
                                    </p:set>
                                    <p:animEffect filter="fade" transition="in">
                                      <p:cBhvr>
                                        <p:cTn dur="1000"/>
                                        <p:tgtEl>
                                          <p:spTgt spid="10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3" st="3"/>
                                            </p:txEl>
                                          </p:spTgt>
                                        </p:tgtEl>
                                        <p:attrNameLst>
                                          <p:attrName>style.visibility</p:attrName>
                                        </p:attrNameLst>
                                      </p:cBhvr>
                                      <p:to>
                                        <p:strVal val="visible"/>
                                      </p:to>
                                    </p:set>
                                    <p:animEffect filter="fade" transition="in">
                                      <p:cBhvr>
                                        <p:cTn dur="1000"/>
                                        <p:tgtEl>
                                          <p:spTgt spid="10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4" st="4"/>
                                            </p:txEl>
                                          </p:spTgt>
                                        </p:tgtEl>
                                        <p:attrNameLst>
                                          <p:attrName>style.visibility</p:attrName>
                                        </p:attrNameLst>
                                      </p:cBhvr>
                                      <p:to>
                                        <p:strVal val="visible"/>
                                      </p:to>
                                    </p:set>
                                    <p:animEffect filter="fade" transition="in">
                                      <p:cBhvr>
                                        <p:cTn dur="1000"/>
                                        <p:tgtEl>
                                          <p:spTgt spid="100">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